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7"/>
    <p:restoredTop sz="94697"/>
  </p:normalViewPr>
  <p:slideViewPr>
    <p:cSldViewPr snapToGrid="0">
      <p:cViewPr varScale="1">
        <p:scale>
          <a:sx n="96" d="100"/>
          <a:sy n="96" d="100"/>
        </p:scale>
        <p:origin x="3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2023/5/29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2E476F-C595-27FD-E6A2-5B78412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5/29/23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3.svg"/><Relationship Id="rId7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6A2AE-F84B-3626-256A-92A749A0E14F}"/>
              </a:ext>
            </a:extLst>
          </p:cNvPr>
          <p:cNvSpPr txBox="1"/>
          <p:nvPr/>
        </p:nvSpPr>
        <p:spPr>
          <a:xfrm>
            <a:off x="5481256" y="771367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Chapter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9</a:t>
            </a:r>
            <a:r>
              <a:rPr kumimoji="1" lang="en-US" altLang="zh-CN" sz="4000" dirty="0"/>
              <a:t>½</a:t>
            </a:r>
            <a:endParaRPr lang="zh-CN" altLang="en-CN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E9B3F-2A84-4701-97A0-669A270F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3" y="555513"/>
            <a:ext cx="39243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9A1C-C9E4-83CC-F0EB-B9D213CF4E70}"/>
              </a:ext>
            </a:extLst>
          </p:cNvPr>
          <p:cNvSpPr txBox="1"/>
          <p:nvPr/>
        </p:nvSpPr>
        <p:spPr>
          <a:xfrm>
            <a:off x="5207268" y="2050469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Group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Theory</a:t>
            </a:r>
            <a:endParaRPr lang="zh-CN" alt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5BA20-D4A9-C1FD-F142-15F6694D2AFE}"/>
              </a:ext>
            </a:extLst>
          </p:cNvPr>
          <p:cNvSpPr txBox="1"/>
          <p:nvPr/>
        </p:nvSpPr>
        <p:spPr>
          <a:xfrm>
            <a:off x="6196536" y="2932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群论介绍</a:t>
            </a:r>
            <a:endParaRPr lang="zh-CN" altLang="en-C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4636F-9E2B-A298-F381-AE76B6C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2" y="1643051"/>
            <a:ext cx="3410173" cy="5147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A5E2F-CAF7-DFE6-C357-A86A67E85FB7}"/>
              </a:ext>
            </a:extLst>
          </p:cNvPr>
          <p:cNvSpPr txBox="1"/>
          <p:nvPr/>
        </p:nvSpPr>
        <p:spPr>
          <a:xfrm>
            <a:off x="5837248" y="382822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§9½.1</a:t>
            </a:r>
            <a:r>
              <a:rPr kumimoji="1" lang="zh-CN" altLang="en-US" dirty="0"/>
              <a:t>运算及其关系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03DBD-A396-BA3E-807E-F234B1595102}"/>
              </a:ext>
            </a:extLst>
          </p:cNvPr>
          <p:cNvSpPr txBox="1"/>
          <p:nvPr/>
        </p:nvSpPr>
        <p:spPr>
          <a:xfrm>
            <a:off x="5847329" y="419755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§9½.2</a:t>
            </a:r>
            <a:r>
              <a:rPr kumimoji="1" lang="zh-CN" altLang="en-US" dirty="0"/>
              <a:t> 半群与群</a:t>
            </a: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83647" y="7199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543462" y="41773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181385" y="134804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641950" y="140640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324 C 0.01493 0.14676 0.0309 0.29051 0.0283 0.37384 C 0.02569 0.45694 0.00434 0.47963 -0.01684 0.50231 " pathEditMode="relative" ptsTypes="AAA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37 0.20231 0.01875 0.40486 0.00729 0.49745 C -0.004 0.59028 -0.03611 0.57315 -0.06823 0.55602 " pathEditMode="relative" ptsTypes="A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59 0.53009 " pathEditMode="relative" ptsTypes="AA">
                                      <p:cBhvr>
                                        <p:cTn id="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087 0.10255 0.10191 0.2051 0.10487 0.28936 C 0.10764 0.37361 0.06233 0.43959 0.01702 0.50579 " pathEditMode="relative" ptsTypes="AAA">
                                      <p:cBhvr>
                                        <p:cTn id="3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25013" y="42040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630841" y="433959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010767" y="4222468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174170" y="495404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DC047-CCF7-6122-78BC-EBB4F3FD9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693" y="5027511"/>
            <a:ext cx="1803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E341D-808D-A8AB-F156-91A2D618B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2643" y="5081127"/>
            <a:ext cx="120650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1A3490-8217-B390-EC50-48BB003C8A25}"/>
              </a:ext>
            </a:extLst>
          </p:cNvPr>
          <p:cNvSpPr txBox="1"/>
          <p:nvPr/>
        </p:nvSpPr>
        <p:spPr>
          <a:xfrm>
            <a:off x="8351231" y="55228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A/R</a:t>
            </a:r>
            <a:endParaRPr kumimoji="1"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2E1C8-8171-C932-CBDF-3FC34B226D04}"/>
              </a:ext>
            </a:extLst>
          </p:cNvPr>
          <p:cNvCxnSpPr>
            <a:stCxn id="17" idx="4"/>
            <a:endCxn id="55" idx="1"/>
          </p:cNvCxnSpPr>
          <p:nvPr/>
        </p:nvCxnSpPr>
        <p:spPr>
          <a:xfrm>
            <a:off x="6406376" y="947854"/>
            <a:ext cx="139867" cy="3277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65ED76-CD06-9AC4-9C43-CCD80687A044}"/>
              </a:ext>
            </a:extLst>
          </p:cNvPr>
          <p:cNvCxnSpPr>
            <a:cxnSpLocks/>
            <a:stCxn id="28" idx="4"/>
            <a:endCxn id="55" idx="0"/>
          </p:cNvCxnSpPr>
          <p:nvPr/>
        </p:nvCxnSpPr>
        <p:spPr>
          <a:xfrm>
            <a:off x="6597496" y="1209373"/>
            <a:ext cx="0" cy="299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E866E1-AD4C-8A5F-D9EC-927612CC7168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6613477" y="847791"/>
            <a:ext cx="56502" cy="335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9CD57D4-5B65-2CCF-AB2B-BD9F5C4138CC}"/>
              </a:ext>
            </a:extLst>
          </p:cNvPr>
          <p:cNvCxnSpPr>
            <a:cxnSpLocks/>
            <a:stCxn id="27" idx="3"/>
            <a:endCxn id="55" idx="0"/>
          </p:cNvCxnSpPr>
          <p:nvPr/>
        </p:nvCxnSpPr>
        <p:spPr>
          <a:xfrm flipH="1">
            <a:off x="6597496" y="1100820"/>
            <a:ext cx="272745" cy="310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739F79-1C89-8EDC-C0B0-3CAB7BEC655E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7352138" y="875371"/>
            <a:ext cx="354856" cy="34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C4801D-A835-52F4-E29B-47B2068A63EF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718749" y="1008804"/>
            <a:ext cx="50165" cy="328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162587-7BBD-5712-A6E1-4274C8F6A0EB}"/>
              </a:ext>
            </a:extLst>
          </p:cNvPr>
          <p:cNvCxnSpPr>
            <a:cxnSpLocks/>
          </p:cNvCxnSpPr>
          <p:nvPr/>
        </p:nvCxnSpPr>
        <p:spPr>
          <a:xfrm flipH="1">
            <a:off x="7737003" y="1304693"/>
            <a:ext cx="407520" cy="302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3DF48D-95B7-CCC1-2017-8A3B5B52F8F3}"/>
              </a:ext>
            </a:extLst>
          </p:cNvPr>
          <p:cNvCxnSpPr>
            <a:cxnSpLocks/>
            <a:stCxn id="49" idx="3"/>
            <a:endCxn id="56" idx="7"/>
          </p:cNvCxnSpPr>
          <p:nvPr/>
        </p:nvCxnSpPr>
        <p:spPr>
          <a:xfrm flipH="1">
            <a:off x="7754577" y="1505844"/>
            <a:ext cx="649909" cy="285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5A2BB-5A66-6EE8-AA4C-D4FF6623F0F9}"/>
              </a:ext>
            </a:extLst>
          </p:cNvPr>
          <p:cNvCxnSpPr>
            <a:cxnSpLocks/>
            <a:stCxn id="34" idx="4"/>
            <a:endCxn id="56" idx="0"/>
          </p:cNvCxnSpPr>
          <p:nvPr/>
        </p:nvCxnSpPr>
        <p:spPr>
          <a:xfrm>
            <a:off x="7620019" y="555065"/>
            <a:ext cx="83305" cy="378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2AED67E-F730-1899-457C-0CAAC490D432}"/>
              </a:ext>
            </a:extLst>
          </p:cNvPr>
          <p:cNvCxnSpPr>
            <a:cxnSpLocks/>
          </p:cNvCxnSpPr>
          <p:nvPr/>
        </p:nvCxnSpPr>
        <p:spPr>
          <a:xfrm flipH="1">
            <a:off x="7736664" y="730405"/>
            <a:ext cx="249684" cy="353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1DC671-EE48-75AE-1FD2-F0060C1C864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694113" y="1080140"/>
            <a:ext cx="988889" cy="318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C91F5CA-AD07-08F4-F0EC-230D6661B8AD}"/>
              </a:ext>
            </a:extLst>
          </p:cNvPr>
          <p:cNvCxnSpPr>
            <a:cxnSpLocks/>
            <a:stCxn id="40" idx="4"/>
            <a:endCxn id="56" idx="7"/>
          </p:cNvCxnSpPr>
          <p:nvPr/>
        </p:nvCxnSpPr>
        <p:spPr>
          <a:xfrm flipH="1">
            <a:off x="7754577" y="1431022"/>
            <a:ext cx="799837" cy="292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1A558C-A6D9-A67A-2AA8-0552D869E99A}"/>
              </a:ext>
            </a:extLst>
          </p:cNvPr>
          <p:cNvCxnSpPr>
            <a:cxnSpLocks/>
            <a:stCxn id="29" idx="3"/>
            <a:endCxn id="57" idx="0"/>
          </p:cNvCxnSpPr>
          <p:nvPr/>
        </p:nvCxnSpPr>
        <p:spPr>
          <a:xfrm>
            <a:off x="6793120" y="1536305"/>
            <a:ext cx="290130" cy="26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73FACA-1BBA-04ED-1A03-C8D33703A7D7}"/>
              </a:ext>
            </a:extLst>
          </p:cNvPr>
          <p:cNvCxnSpPr>
            <a:cxnSpLocks/>
            <a:stCxn id="42" idx="4"/>
            <a:endCxn id="57" idx="0"/>
          </p:cNvCxnSpPr>
          <p:nvPr/>
        </p:nvCxnSpPr>
        <p:spPr>
          <a:xfrm flipH="1">
            <a:off x="7083250" y="1644460"/>
            <a:ext cx="72483" cy="257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20E175C-BB11-68A9-EA2F-55A6A8E1224C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031997" y="1984812"/>
            <a:ext cx="34998" cy="22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742BAC0-4AA9-D505-643C-42EAFAD57BC9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7072422" y="1496790"/>
            <a:ext cx="184546" cy="26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AC7080-60FB-3100-3E2E-F3ABB7BC5D3D}"/>
              </a:ext>
            </a:extLst>
          </p:cNvPr>
          <p:cNvCxnSpPr>
            <a:cxnSpLocks/>
          </p:cNvCxnSpPr>
          <p:nvPr/>
        </p:nvCxnSpPr>
        <p:spPr>
          <a:xfrm flipH="1">
            <a:off x="7092907" y="1639229"/>
            <a:ext cx="281603" cy="256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B6A543-AC88-91BA-F478-DC7047289CE2}"/>
              </a:ext>
            </a:extLst>
          </p:cNvPr>
          <p:cNvCxnSpPr>
            <a:cxnSpLocks/>
            <a:stCxn id="45" idx="4"/>
            <a:endCxn id="58" idx="7"/>
          </p:cNvCxnSpPr>
          <p:nvPr/>
        </p:nvCxnSpPr>
        <p:spPr>
          <a:xfrm flipH="1">
            <a:off x="7297906" y="2354204"/>
            <a:ext cx="32221" cy="26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9F6703-C741-384C-252B-FA9E81F5BC29}"/>
              </a:ext>
            </a:extLst>
          </p:cNvPr>
          <p:cNvCxnSpPr>
            <a:cxnSpLocks/>
          </p:cNvCxnSpPr>
          <p:nvPr/>
        </p:nvCxnSpPr>
        <p:spPr>
          <a:xfrm flipH="1">
            <a:off x="7265626" y="2293459"/>
            <a:ext cx="508288" cy="274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A3CCB8-2217-DAB4-03A0-429703CC94C7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7265626" y="2220976"/>
            <a:ext cx="782366" cy="281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2602A-3F67-6A90-3B55-5F4AEA7E204F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7265626" y="1958523"/>
            <a:ext cx="312994" cy="307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C74099B-D093-6ADF-7A04-973F4E805219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7265626" y="1919008"/>
            <a:ext cx="776842" cy="311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527124B-C958-82C0-5B9E-3241D3E1DF96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7265626" y="2199746"/>
            <a:ext cx="731113" cy="283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42C4814-231A-9162-49ED-314BE2985D7B}"/>
              </a:ext>
            </a:extLst>
          </p:cNvPr>
          <p:cNvCxnSpPr>
            <a:cxnSpLocks/>
          </p:cNvCxnSpPr>
          <p:nvPr/>
        </p:nvCxnSpPr>
        <p:spPr>
          <a:xfrm flipH="1">
            <a:off x="7265626" y="1682844"/>
            <a:ext cx="565104" cy="335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CD61C9-12C3-E96A-5826-8D8F5630A53D}"/>
              </a:ext>
            </a:extLst>
          </p:cNvPr>
          <p:cNvCxnSpPr>
            <a:cxnSpLocks/>
          </p:cNvCxnSpPr>
          <p:nvPr/>
        </p:nvCxnSpPr>
        <p:spPr>
          <a:xfrm flipH="1">
            <a:off x="7265626" y="1550768"/>
            <a:ext cx="431079" cy="348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6C3E1C-338D-75B7-0893-7E819E665792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7265626" y="1784243"/>
            <a:ext cx="937789" cy="325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4EEA70E-B0A1-4CEF-97DE-2762B7E17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7125" y="5074984"/>
            <a:ext cx="990600" cy="4953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177017B-7732-7F0F-C3DF-288935E44B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08" y="5597566"/>
            <a:ext cx="1803400" cy="4191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FC42DD2-C033-725F-5245-5850243184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6054" y="5595224"/>
            <a:ext cx="774700" cy="393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/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6556D-0BD6-F6F0-407C-144A045C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98" y="2073182"/>
            <a:ext cx="40767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3B24A8-8150-2987-8D4A-BB71ADFAB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98" y="2442514"/>
            <a:ext cx="8509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81F6B-F384-FE44-626B-A044BC39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48" y="2442514"/>
            <a:ext cx="25146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6FB25-2588-0B7D-95FE-954D7581A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43" y="2899714"/>
            <a:ext cx="8636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CC1582-3624-DCC7-6545-D0F33D603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243" y="2935026"/>
            <a:ext cx="13462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8745D-F043-A0B6-E446-1D239296D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348" y="2950514"/>
            <a:ext cx="800100" cy="431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53668E-01DA-D1A4-5070-FEDB139B9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276" y="2985826"/>
            <a:ext cx="736600" cy="35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F65A49-EF5D-20B9-4AEF-3317B848B6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761" y="3313375"/>
            <a:ext cx="990600" cy="406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DE19EC-3E16-1A4F-F95D-B86D5ED666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7981" y="3856824"/>
            <a:ext cx="1117600" cy="482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9363D7-9096-8614-23F3-5EF4AD1DA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3248" y="4326724"/>
            <a:ext cx="4178300" cy="63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553243-B57A-8A59-4B5E-BC142C44A2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137" y="4969813"/>
            <a:ext cx="3606800" cy="8128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434B92A-6C93-1714-5C29-AABE448C66ED}"/>
              </a:ext>
            </a:extLst>
          </p:cNvPr>
          <p:cNvSpPr txBox="1"/>
          <p:nvPr/>
        </p:nvSpPr>
        <p:spPr>
          <a:xfrm>
            <a:off x="1528937" y="35899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</a:t>
            </a:r>
            <a:r>
              <a:rPr kumimoji="1" lang="zh-CN" altLang="en-US" sz="1400" dirty="0"/>
              <a:t>不相交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619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/>
              <a:t>大</a:t>
            </a:r>
            <a:r>
              <a:rPr kumimoji="1" lang="zh-CN" altLang="en-US" dirty="0"/>
              <a:t>集合的关系是不是可以搬到商集来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D9142-0E52-A0CE-1C1A-2B4BB4B5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" y="2103757"/>
            <a:ext cx="6045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39BB4-8CE9-DC84-7628-9B94CF6A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7" y="2604030"/>
            <a:ext cx="22098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5FAB5-26AF-5733-7F75-1269909DD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7" y="3048530"/>
            <a:ext cx="1993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40A41-C193-FEA9-3A57-9494CDA2C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7" y="3464295"/>
            <a:ext cx="2273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F4914-8D54-8D9E-1327-61ED099A4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659" y="4019760"/>
            <a:ext cx="260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028F2D-D1D4-4B45-96CD-FE62A71FD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031" y="4343139"/>
            <a:ext cx="28829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13F228-7D37-828F-27DA-19F8F89AE3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6586" y="4828080"/>
            <a:ext cx="2032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8" grpId="0"/>
      <p:bldP spid="20" grpId="0"/>
      <p:bldP spid="27" grpId="0" animBg="1"/>
      <p:bldP spid="28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DE33-FB91-6FDD-FBB3-757DDBC5B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43" y="4347122"/>
            <a:ext cx="5727700" cy="137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3FC3F-85C9-22CA-419B-67D81E4B3175}"/>
              </a:ext>
            </a:extLst>
          </p:cNvPr>
          <p:cNvSpPr/>
          <p:nvPr/>
        </p:nvSpPr>
        <p:spPr>
          <a:xfrm>
            <a:off x="3670852" y="4188377"/>
            <a:ext cx="2928731" cy="3657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99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幺半群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A37F-3C95-67ED-8458-8C7B61C3D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598" y="3667023"/>
            <a:ext cx="43561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7C4B9-3C32-684E-20ED-40D981549A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7693" y="4293476"/>
            <a:ext cx="22606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8670F-192B-FD73-E832-20B89ECA94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4461" y="4729429"/>
            <a:ext cx="2197100" cy="39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CFE14-FD1D-68D2-5EF3-0081756E123C}"/>
              </a:ext>
            </a:extLst>
          </p:cNvPr>
          <p:cNvSpPr txBox="1"/>
          <p:nvPr/>
        </p:nvSpPr>
        <p:spPr>
          <a:xfrm>
            <a:off x="5923722" y="4199799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与加法中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乘法中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矩阵乘法中单位矩阵的地位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相同</a:t>
            </a:r>
          </a:p>
        </p:txBody>
      </p:sp>
    </p:spTree>
    <p:extLst>
      <p:ext uri="{BB962C8B-B14F-4D97-AF65-F5344CB8AC3E}">
        <p14:creationId xmlns:p14="http://schemas.microsoft.com/office/powerpoint/2010/main" val="15592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8FD20-CC99-C9A3-4D12-3BA9DD2F1DEB}"/>
              </a:ext>
            </a:extLst>
          </p:cNvPr>
          <p:cNvSpPr txBox="1"/>
          <p:nvPr/>
        </p:nvSpPr>
        <p:spPr>
          <a:xfrm>
            <a:off x="699247" y="134470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集合与映射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733C-A21D-F6CD-FAB4-65464DB3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4" y="1714038"/>
            <a:ext cx="5239341" cy="79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5992F9-40D9-12F7-87D4-783931207305}"/>
              </a:ext>
            </a:extLst>
          </p:cNvPr>
          <p:cNvSpPr/>
          <p:nvPr/>
        </p:nvSpPr>
        <p:spPr>
          <a:xfrm>
            <a:off x="5865471" y="3319102"/>
            <a:ext cx="896062" cy="2573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/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52C9A67-E4E2-F132-CB91-20518334B9D6}"/>
              </a:ext>
            </a:extLst>
          </p:cNvPr>
          <p:cNvSpPr/>
          <p:nvPr/>
        </p:nvSpPr>
        <p:spPr>
          <a:xfrm>
            <a:off x="6210740" y="3634178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7999CD-A039-9A7F-21E6-DA773B6A1947}"/>
              </a:ext>
            </a:extLst>
          </p:cNvPr>
          <p:cNvSpPr/>
          <p:nvPr/>
        </p:nvSpPr>
        <p:spPr>
          <a:xfrm>
            <a:off x="6234457" y="39569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B3F008-2BD7-5692-5EE4-4A2054C3FF0E}"/>
              </a:ext>
            </a:extLst>
          </p:cNvPr>
          <p:cNvSpPr/>
          <p:nvPr/>
        </p:nvSpPr>
        <p:spPr>
          <a:xfrm>
            <a:off x="6210740" y="43083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7E4DB2-4512-8A8D-FA70-B766ED2CEC1A}"/>
              </a:ext>
            </a:extLst>
          </p:cNvPr>
          <p:cNvSpPr/>
          <p:nvPr/>
        </p:nvSpPr>
        <p:spPr>
          <a:xfrm>
            <a:off x="6205002" y="466429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334224-88CF-9EB0-9D86-4F2E65205022}"/>
              </a:ext>
            </a:extLst>
          </p:cNvPr>
          <p:cNvSpPr/>
          <p:nvPr/>
        </p:nvSpPr>
        <p:spPr>
          <a:xfrm>
            <a:off x="6210740" y="4982436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A62C-6D1F-9312-8959-92A3D9C4E42C}"/>
              </a:ext>
            </a:extLst>
          </p:cNvPr>
          <p:cNvSpPr/>
          <p:nvPr/>
        </p:nvSpPr>
        <p:spPr>
          <a:xfrm>
            <a:off x="6214276" y="5328113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04417A-2F86-912A-C3AA-8B89BE551814}"/>
              </a:ext>
            </a:extLst>
          </p:cNvPr>
          <p:cNvSpPr/>
          <p:nvPr/>
        </p:nvSpPr>
        <p:spPr>
          <a:xfrm>
            <a:off x="7987544" y="3534952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394579-2A99-CA32-3BBD-A197A2562398}"/>
              </a:ext>
            </a:extLst>
          </p:cNvPr>
          <p:cNvSpPr/>
          <p:nvPr/>
        </p:nvSpPr>
        <p:spPr>
          <a:xfrm>
            <a:off x="8011261" y="38576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1ACD7E-4F78-639B-5FF2-896A4EAEFA5B}"/>
              </a:ext>
            </a:extLst>
          </p:cNvPr>
          <p:cNvSpPr/>
          <p:nvPr/>
        </p:nvSpPr>
        <p:spPr>
          <a:xfrm>
            <a:off x="7987544" y="42090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C23753-7464-C703-FB79-614604E6054B}"/>
              </a:ext>
            </a:extLst>
          </p:cNvPr>
          <p:cNvSpPr/>
          <p:nvPr/>
        </p:nvSpPr>
        <p:spPr>
          <a:xfrm>
            <a:off x="7981806" y="456507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E82178-2F5C-899D-7703-D1FE8D5F1232}"/>
              </a:ext>
            </a:extLst>
          </p:cNvPr>
          <p:cNvCxnSpPr>
            <a:stCxn id="6" idx="0"/>
          </p:cNvCxnSpPr>
          <p:nvPr/>
        </p:nvCxnSpPr>
        <p:spPr>
          <a:xfrm>
            <a:off x="6313502" y="3319102"/>
            <a:ext cx="2153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EE1106-0FB6-2806-9959-9B60CC7FA0D0}"/>
              </a:ext>
            </a:extLst>
          </p:cNvPr>
          <p:cNvCxnSpPr>
            <a:cxnSpLocks/>
          </p:cNvCxnSpPr>
          <p:nvPr/>
        </p:nvCxnSpPr>
        <p:spPr>
          <a:xfrm>
            <a:off x="6205002" y="4966009"/>
            <a:ext cx="2391323" cy="16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061A1D2-3FF6-22E2-2627-7964C5554E91}"/>
              </a:ext>
            </a:extLst>
          </p:cNvPr>
          <p:cNvSpPr/>
          <p:nvPr/>
        </p:nvSpPr>
        <p:spPr>
          <a:xfrm>
            <a:off x="7662456" y="3319101"/>
            <a:ext cx="896062" cy="1663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/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BAE29D-0E1E-BE28-CF4B-C82CFC56F9D9}"/>
              </a:ext>
            </a:extLst>
          </p:cNvPr>
          <p:cNvCxnSpPr>
            <a:stCxn id="14" idx="2"/>
            <a:endCxn id="8" idx="6"/>
          </p:cNvCxnSpPr>
          <p:nvPr/>
        </p:nvCxnSpPr>
        <p:spPr>
          <a:xfrm flipH="1">
            <a:off x="6409192" y="3634178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7B099E-88DF-A405-5287-D09AC44B266B}"/>
              </a:ext>
            </a:extLst>
          </p:cNvPr>
          <p:cNvCxnSpPr/>
          <p:nvPr/>
        </p:nvCxnSpPr>
        <p:spPr>
          <a:xfrm flipH="1">
            <a:off x="6404530" y="3971242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C3D551-1B28-E492-CE0D-5D5C706BB28F}"/>
              </a:ext>
            </a:extLst>
          </p:cNvPr>
          <p:cNvCxnSpPr/>
          <p:nvPr/>
        </p:nvCxnSpPr>
        <p:spPr>
          <a:xfrm flipH="1">
            <a:off x="6412520" y="430335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BF102E-40FF-026F-2F50-D19D4B937BFB}"/>
              </a:ext>
            </a:extLst>
          </p:cNvPr>
          <p:cNvCxnSpPr/>
          <p:nvPr/>
        </p:nvCxnSpPr>
        <p:spPr>
          <a:xfrm flipH="1">
            <a:off x="6371437" y="465934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/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89363A4-AE82-42AE-DBA8-9A45C1289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34" y="2612839"/>
            <a:ext cx="5050603" cy="1141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0C8427-DD64-C1FA-780F-B433C70230A6}"/>
              </a:ext>
            </a:extLst>
          </p:cNvPr>
          <p:cNvSpPr txBox="1"/>
          <p:nvPr/>
        </p:nvSpPr>
        <p:spPr>
          <a:xfrm>
            <a:off x="786666" y="36000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交换图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FD297B-409E-3928-D397-2C9242C6F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935" y="3940076"/>
            <a:ext cx="3403940" cy="22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15C615-1B1D-8D89-7104-14B943A6E03C}"/>
              </a:ext>
            </a:extLst>
          </p:cNvPr>
          <p:cNvSpPr txBox="1"/>
          <p:nvPr/>
        </p:nvSpPr>
        <p:spPr>
          <a:xfrm>
            <a:off x="821803" y="127321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运算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B6EC6D-2A54-F1FF-0016-527896D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73" y="1642547"/>
            <a:ext cx="5982757" cy="1786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A54D81-610C-5947-5A0C-5BD745D9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3" y="3293474"/>
            <a:ext cx="4950347" cy="878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A0D2B-B9E5-71BE-DE27-74E4292C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1" y="4172234"/>
            <a:ext cx="5753100" cy="876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966036-A275-64FA-429F-8EF1C6737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565" y="5003007"/>
            <a:ext cx="4182112" cy="17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66BACE9E-9E1A-C064-5059-9C323614205B}"/>
              </a:ext>
            </a:extLst>
          </p:cNvPr>
          <p:cNvSpPr/>
          <p:nvPr/>
        </p:nvSpPr>
        <p:spPr>
          <a:xfrm>
            <a:off x="7579770" y="5584431"/>
            <a:ext cx="1355464" cy="624454"/>
          </a:xfrm>
          <a:prstGeom prst="cloudCallout">
            <a:avLst>
              <a:gd name="adj1" fmla="val -69047"/>
              <a:gd name="adj2" fmla="val 44021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这样写就方便多了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/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回顾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2×3=6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blipFill>
                <a:blip r:embed="rId6"/>
                <a:stretch>
                  <a:fillRect l="-3906" t="-5769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5BE292-4B28-20F8-3DD8-5349034F98F9}"/>
              </a:ext>
            </a:extLst>
          </p:cNvPr>
          <p:cNvSpPr txBox="1"/>
          <p:nvPr/>
        </p:nvSpPr>
        <p:spPr>
          <a:xfrm>
            <a:off x="6391675" y="125261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times(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</a:t>
            </a:r>
            <a:r>
              <a:rPr kumimoji="1" lang="zh-CN" altLang="en-US" dirty="0"/>
              <a:t> 作为一个函数</a:t>
            </a:r>
          </a:p>
        </p:txBody>
      </p:sp>
    </p:spTree>
    <p:extLst>
      <p:ext uri="{BB962C8B-B14F-4D97-AF65-F5344CB8AC3E}">
        <p14:creationId xmlns:p14="http://schemas.microsoft.com/office/powerpoint/2010/main" val="12031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740780" y="1157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运算规律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EED22-4117-D413-2C60-C202D8AB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88" y="1643744"/>
            <a:ext cx="63373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853C4-E9F9-CCE1-7CFB-0421017D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88" y="2130020"/>
            <a:ext cx="62103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0B4C8-DC67-D630-9FF4-410AA5DA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8" y="2927726"/>
            <a:ext cx="6261100" cy="187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1C280-8AAE-2810-2FBB-6685A0FE4F7A}"/>
              </a:ext>
            </a:extLst>
          </p:cNvPr>
          <p:cNvSpPr txBox="1"/>
          <p:nvPr/>
        </p:nvSpPr>
        <p:spPr>
          <a:xfrm>
            <a:off x="928788" y="47928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加法与乘法</a:t>
            </a:r>
          </a:p>
        </p:txBody>
      </p:sp>
    </p:spTree>
    <p:extLst>
      <p:ext uri="{BB962C8B-B14F-4D97-AF65-F5344CB8AC3E}">
        <p14:creationId xmlns:p14="http://schemas.microsoft.com/office/powerpoint/2010/main" val="14982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628650" y="122098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运算表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F5503-71A8-7DC6-2448-5B1BC6A9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86" y="0"/>
            <a:ext cx="3846214" cy="27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014E6-8AA6-304C-CB6F-B5856D46AD47}"/>
              </a:ext>
            </a:extLst>
          </p:cNvPr>
          <p:cNvGrpSpPr/>
          <p:nvPr/>
        </p:nvGrpSpPr>
        <p:grpSpPr>
          <a:xfrm>
            <a:off x="837294" y="1690399"/>
            <a:ext cx="5285714" cy="2023190"/>
            <a:chOff x="837294" y="1690399"/>
            <a:chExt cx="5285714" cy="20231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381E6F-DE5E-740E-F5D6-BB42E18C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294" y="1690400"/>
              <a:ext cx="5285714" cy="202318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67FEC-B30F-5109-A9D8-F3FEE2F71574}"/>
                </a:ext>
              </a:extLst>
            </p:cNvPr>
            <p:cNvSpPr/>
            <p:nvPr/>
          </p:nvSpPr>
          <p:spPr>
            <a:xfrm>
              <a:off x="887183" y="1690399"/>
              <a:ext cx="756422" cy="32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39930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</p:spTree>
    <p:extLst>
      <p:ext uri="{BB962C8B-B14F-4D97-AF65-F5344CB8AC3E}">
        <p14:creationId xmlns:p14="http://schemas.microsoft.com/office/powerpoint/2010/main" val="2479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92F1-141A-8D5D-2223-268C796A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7" y="1735962"/>
            <a:ext cx="6299200" cy="283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F6211-5181-7DDE-86EE-764974BC81E6}"/>
              </a:ext>
            </a:extLst>
          </p:cNvPr>
          <p:cNvSpPr txBox="1"/>
          <p:nvPr/>
        </p:nvSpPr>
        <p:spPr>
          <a:xfrm>
            <a:off x="947854" y="472811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直角坐标是一个很好的</a:t>
            </a:r>
            <a:r>
              <a:rPr kumimoji="1" lang="en-US" altLang="zh-CN" dirty="0"/>
              <a:t>visualize</a:t>
            </a:r>
            <a:r>
              <a:rPr kumimoji="1" lang="zh-CN" altLang="en-US" dirty="0"/>
              <a:t>的方法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09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3A50D-6473-AE86-75E5-99D44E46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2909"/>
            <a:ext cx="54483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9E47B-15AA-8EE2-4708-B18549F2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5" y="3617609"/>
            <a:ext cx="5233471" cy="186517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84471-2A26-97D1-CE24-354BB357DABB}"/>
              </a:ext>
            </a:extLst>
          </p:cNvPr>
          <p:cNvCxnSpPr/>
          <p:nvPr/>
        </p:nvCxnSpPr>
        <p:spPr>
          <a:xfrm flipV="1">
            <a:off x="1076446" y="1979271"/>
            <a:ext cx="0" cy="163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D0A60-DDFE-4E24-8E4F-13F76C93B5EE}"/>
              </a:ext>
            </a:extLst>
          </p:cNvPr>
          <p:cNvSpPr txBox="1"/>
          <p:nvPr/>
        </p:nvSpPr>
        <p:spPr>
          <a:xfrm>
            <a:off x="352010" y="233677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构成</a:t>
            </a:r>
            <a:endParaRPr kumimoji="1" lang="en-US" altLang="zh-CN" dirty="0"/>
          </a:p>
          <a:p>
            <a:r>
              <a:rPr kumimoji="1" lang="zh-CN" altLang="en-US" dirty="0"/>
              <a:t>等价</a:t>
            </a:r>
            <a:endParaRPr kumimoji="1" lang="en-US" altLang="zh-CN" dirty="0"/>
          </a:p>
          <a:p>
            <a:r>
              <a:rPr kumimoji="1" lang="zh-CN" altLang="en-US" dirty="0"/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660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/>
      <p:bldP spid="1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24429-05B5-00BC-D112-B3B34C0A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5" y="1575457"/>
            <a:ext cx="43815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1929C-2DE3-EE29-7995-8113AF6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2114806"/>
            <a:ext cx="4215422" cy="40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1E1FA-0B87-FCE8-7D5B-12B7292B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498700"/>
            <a:ext cx="4381500" cy="389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F2461-9B99-9F0A-FEFB-BB8FB1A5DB19}"/>
              </a:ext>
            </a:extLst>
          </p:cNvPr>
          <p:cNvSpPr txBox="1"/>
          <p:nvPr/>
        </p:nvSpPr>
        <p:spPr>
          <a:xfrm>
            <a:off x="5706454" y="14410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F09B2-2F9E-EAB1-1FC4-989AA2623808}"/>
              </a:ext>
            </a:extLst>
          </p:cNvPr>
          <p:cNvSpPr txBox="1"/>
          <p:nvPr/>
        </p:nvSpPr>
        <p:spPr>
          <a:xfrm>
            <a:off x="5858854" y="1593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C04C93-93C8-6DAB-2B3D-67463AB21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455" y="2949103"/>
            <a:ext cx="10541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C0117-99E9-77D7-1467-5DAA50E5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913" y="2966310"/>
            <a:ext cx="1384300" cy="39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536DD9-83FF-2FA7-03BC-916A7F811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267" y="3408765"/>
            <a:ext cx="29591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/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F119C96-8AD7-8343-3389-3A62AC307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2750" y="3855915"/>
            <a:ext cx="3771900" cy="41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833432-99A5-6BBB-59E8-D20C9B0024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2750" y="4260730"/>
            <a:ext cx="4165600" cy="43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F7265-A99B-1877-726D-1ABD5E8DA9C4}"/>
              </a:ext>
            </a:extLst>
          </p:cNvPr>
          <p:cNvSpPr txBox="1"/>
          <p:nvPr/>
        </p:nvSpPr>
        <p:spPr>
          <a:xfrm>
            <a:off x="1025912" y="492883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反过来是不是亦可以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1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9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360</Words>
  <Application>Microsoft Macintosh PowerPoint</Application>
  <PresentationFormat>On-screen Show (4:3)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Times New Roman</vt:lpstr>
      <vt:lpstr>Office Theme</vt:lpstr>
      <vt:lpstr>PowerPoint Presentation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半群</vt:lpstr>
      <vt:lpstr>半群</vt:lpstr>
      <vt:lpstr>半群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13</cp:revision>
  <cp:lastPrinted>2023-05-29T00:20:33Z</cp:lastPrinted>
  <dcterms:created xsi:type="dcterms:W3CDTF">2023-05-28T12:52:33Z</dcterms:created>
  <dcterms:modified xsi:type="dcterms:W3CDTF">2023-05-29T05:41:19Z</dcterms:modified>
</cp:coreProperties>
</file>